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87" r:id="rId4"/>
    <p:sldId id="288" r:id="rId5"/>
    <p:sldId id="289" r:id="rId6"/>
    <p:sldId id="290" r:id="rId7"/>
    <p:sldId id="291" r:id="rId8"/>
    <p:sldId id="292" r:id="rId9"/>
    <p:sldId id="296" r:id="rId10"/>
    <p:sldId id="284" r:id="rId11"/>
    <p:sldId id="294" r:id="rId12"/>
    <p:sldId id="297" r:id="rId13"/>
    <p:sldId id="293" r:id="rId14"/>
    <p:sldId id="298" r:id="rId15"/>
    <p:sldId id="299" r:id="rId16"/>
    <p:sldId id="300" r:id="rId17"/>
    <p:sldId id="301" r:id="rId18"/>
    <p:sldId id="302" r:id="rId19"/>
    <p:sldId id="28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o.cavallo@cooperica.it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9AFDC-0F6A-6645-A566-4B037F50C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I vantaggi economici per le aziende agricole con un approccio attento all’economia circolare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DEDD06-4FA5-F241-A0FD-771810F2B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9" y="3632200"/>
            <a:ext cx="9652571" cy="1083637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Roberto Cavallo</a:t>
            </a:r>
          </a:p>
          <a:p>
            <a:endParaRPr lang="it-IT" dirty="0"/>
          </a:p>
          <a:p>
            <a:r>
              <a:rPr lang="it-IT" dirty="0" err="1"/>
              <a:t>Webinar</a:t>
            </a:r>
            <a:r>
              <a:rPr lang="it-IT" dirty="0"/>
              <a:t> - 10 maggio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D64CCCA-042A-EF4F-8EA0-0FEE6AE04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567" y="4826509"/>
            <a:ext cx="8357528" cy="16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17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F9C3-B829-CE42-B7F8-68435B59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65819B-1F66-2A40-890E-5819340A6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A172DB-69A0-444A-BB24-4CC0D58B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39" y="267128"/>
            <a:ext cx="11756922" cy="61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34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F9C3-B829-CE42-B7F8-68435B59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65819B-1F66-2A40-890E-5819340A6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Alga Spirulina: il superfood del futuro">
            <a:extLst>
              <a:ext uri="{FF2B5EF4-FFF2-40B4-BE49-F238E27FC236}">
                <a16:creationId xmlns:a16="http://schemas.microsoft.com/office/drawing/2014/main" id="{77ADA017-27D7-9E4B-BD0A-5F26147C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846" y="764373"/>
            <a:ext cx="7023100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67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F9C3-B829-CE42-B7F8-68435B59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358" y="4966504"/>
            <a:ext cx="8610600" cy="1293028"/>
          </a:xfrm>
        </p:spPr>
        <p:txBody>
          <a:bodyPr/>
          <a:lstStyle/>
          <a:p>
            <a:r>
              <a:rPr lang="it-IT" sz="2400" dirty="0"/>
              <a:t>L’economia circolare dell’</a:t>
            </a:r>
            <a:r>
              <a:rPr lang="it-IT" dirty="0"/>
              <a:t>ENERGIA</a:t>
            </a:r>
          </a:p>
        </p:txBody>
      </p:sp>
    </p:spTree>
    <p:extLst>
      <p:ext uri="{BB962C8B-B14F-4D97-AF65-F5344CB8AC3E}">
        <p14:creationId xmlns:p14="http://schemas.microsoft.com/office/powerpoint/2010/main" val="41923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10FA275-F25B-E444-8B3F-8FC4211C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376" y="0"/>
            <a:ext cx="759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76913A-25BC-B043-8891-B159CD082E1F}"/>
              </a:ext>
            </a:extLst>
          </p:cNvPr>
          <p:cNvSpPr txBox="1"/>
          <p:nvPr/>
        </p:nvSpPr>
        <p:spPr>
          <a:xfrm rot="16200000">
            <a:off x="8865704" y="3595883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industriale.viessmann.it</a:t>
            </a:r>
            <a:r>
              <a:rPr lang="it-IT" sz="1000" dirty="0"/>
              <a:t>/guide/guida-efficienza-energetica-aziende-vinicole</a:t>
            </a:r>
          </a:p>
        </p:txBody>
      </p:sp>
    </p:spTree>
    <p:extLst>
      <p:ext uri="{BB962C8B-B14F-4D97-AF65-F5344CB8AC3E}">
        <p14:creationId xmlns:p14="http://schemas.microsoft.com/office/powerpoint/2010/main" val="108108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F9C3-B829-CE42-B7F8-68435B59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358" y="4966504"/>
            <a:ext cx="8610600" cy="1293028"/>
          </a:xfrm>
        </p:spPr>
        <p:txBody>
          <a:bodyPr/>
          <a:lstStyle/>
          <a:p>
            <a:r>
              <a:rPr lang="it-IT" sz="2400" dirty="0"/>
              <a:t>L’economia circolare I </a:t>
            </a:r>
            <a:r>
              <a:rPr lang="it-IT" dirty="0"/>
              <a:t>MATERIALI</a:t>
            </a:r>
          </a:p>
        </p:txBody>
      </p:sp>
    </p:spTree>
    <p:extLst>
      <p:ext uri="{BB962C8B-B14F-4D97-AF65-F5344CB8AC3E}">
        <p14:creationId xmlns:p14="http://schemas.microsoft.com/office/powerpoint/2010/main" val="221442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l ruolo del compost nei piani di fertilizzazione">
            <a:extLst>
              <a:ext uri="{FF2B5EF4-FFF2-40B4-BE49-F238E27FC236}">
                <a16:creationId xmlns:a16="http://schemas.microsoft.com/office/drawing/2014/main" id="{43FB38AF-F315-2445-BF67-CB15446C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205" y="956496"/>
            <a:ext cx="2928120" cy="218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9AC2F5EE-9245-9E4E-900C-F4EDF890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249" y="2747285"/>
            <a:ext cx="3214956" cy="591815"/>
          </a:xfrm>
        </p:spPr>
        <p:txBody>
          <a:bodyPr/>
          <a:lstStyle/>
          <a:p>
            <a:r>
              <a:rPr lang="it-IT" sz="2400" dirty="0"/>
              <a:t>Il compostaggio</a:t>
            </a:r>
            <a:endParaRPr lang="it-IT" dirty="0"/>
          </a:p>
        </p:txBody>
      </p:sp>
      <p:pic>
        <p:nvPicPr>
          <p:cNvPr id="5124" name="Picture 4" descr="Biodiversità - Azienda Agricola Mario Torelli %">
            <a:extLst>
              <a:ext uri="{FF2B5EF4-FFF2-40B4-BE49-F238E27FC236}">
                <a16:creationId xmlns:a16="http://schemas.microsoft.com/office/drawing/2014/main" id="{C2D0EDF9-FF9C-884C-9FEB-51A7506EF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66" y="2291993"/>
            <a:ext cx="3411021" cy="22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48CE7EB-81E0-3142-8E9F-72FF91EC7D77}"/>
              </a:ext>
            </a:extLst>
          </p:cNvPr>
          <p:cNvSpPr txBox="1">
            <a:spLocks/>
          </p:cNvSpPr>
          <p:nvPr/>
        </p:nvSpPr>
        <p:spPr>
          <a:xfrm>
            <a:off x="3749509" y="4153132"/>
            <a:ext cx="3214956" cy="591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/>
              <a:t>LA </a:t>
            </a:r>
            <a:r>
              <a:rPr lang="it-IT" sz="2400" dirty="0" err="1"/>
              <a:t>biodiversita’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533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9AC2F5EE-9245-9E4E-900C-F4EDF890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249" y="2747285"/>
            <a:ext cx="3214956" cy="591815"/>
          </a:xfrm>
        </p:spPr>
        <p:txBody>
          <a:bodyPr/>
          <a:lstStyle/>
          <a:p>
            <a:r>
              <a:rPr lang="it-IT" sz="2400" dirty="0"/>
              <a:t>Le chiusure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548CE7EB-81E0-3142-8E9F-72FF91EC7D77}"/>
              </a:ext>
            </a:extLst>
          </p:cNvPr>
          <p:cNvSpPr txBox="1">
            <a:spLocks/>
          </p:cNvSpPr>
          <p:nvPr/>
        </p:nvSpPr>
        <p:spPr>
          <a:xfrm>
            <a:off x="2615431" y="4512728"/>
            <a:ext cx="3214956" cy="591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/>
              <a:t>Gli imballaggi</a:t>
            </a:r>
            <a:endParaRPr lang="it-IT" dirty="0"/>
          </a:p>
        </p:txBody>
      </p:sp>
      <p:pic>
        <p:nvPicPr>
          <p:cNvPr id="6146" name="Picture 2" descr="I tappi tecnici e le chiusure alternative - Ne parlo con Carlos Veloso Dos  Santos - Wine Blog Roll - Il Blog del Vino Italiano">
            <a:extLst>
              <a:ext uri="{FF2B5EF4-FFF2-40B4-BE49-F238E27FC236}">
                <a16:creationId xmlns:a16="http://schemas.microsoft.com/office/drawing/2014/main" id="{28D4190F-8D61-A04A-A79F-E32349837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205" y="1150704"/>
            <a:ext cx="3573927" cy="19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7278935-CDE7-E941-AD3D-6AB79E2865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8" y="1551398"/>
            <a:ext cx="3042701" cy="3377719"/>
          </a:xfrm>
          <a:prstGeom prst="rect">
            <a:avLst/>
          </a:prstGeom>
        </p:spPr>
      </p:pic>
      <p:pic>
        <p:nvPicPr>
          <p:cNvPr id="6148" name="Picture 4" descr="100% Campania, rete del packaging sostenibile | Di Pubblica Utilità">
            <a:extLst>
              <a:ext uri="{FF2B5EF4-FFF2-40B4-BE49-F238E27FC236}">
                <a16:creationId xmlns:a16="http://schemas.microsoft.com/office/drawing/2014/main" id="{E8A89834-945D-A445-8A59-96A281EE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387" y="4640496"/>
            <a:ext cx="38227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5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F9C3-B829-CE42-B7F8-68435B59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358" y="4966504"/>
            <a:ext cx="8610600" cy="1293028"/>
          </a:xfrm>
        </p:spPr>
        <p:txBody>
          <a:bodyPr/>
          <a:lstStyle/>
          <a:p>
            <a:r>
              <a:rPr lang="it-IT" sz="2400" dirty="0"/>
              <a:t>L’economia circolare I </a:t>
            </a:r>
            <a:r>
              <a:rPr lang="it-IT" dirty="0"/>
              <a:t>SOTTOPRODOTTI</a:t>
            </a:r>
          </a:p>
        </p:txBody>
      </p:sp>
    </p:spTree>
    <p:extLst>
      <p:ext uri="{BB962C8B-B14F-4D97-AF65-F5344CB8AC3E}">
        <p14:creationId xmlns:p14="http://schemas.microsoft.com/office/powerpoint/2010/main" val="249016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lio di Vinaccioli - Glamour Cosmetics">
            <a:extLst>
              <a:ext uri="{FF2B5EF4-FFF2-40B4-BE49-F238E27FC236}">
                <a16:creationId xmlns:a16="http://schemas.microsoft.com/office/drawing/2014/main" id="{828C4CDE-A399-2D46-8CA4-ED40B89F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68" y="1662075"/>
            <a:ext cx="3543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affè con vinacce Liolà brevetta il nuovo prodotto - Italia a Tavola">
            <a:extLst>
              <a:ext uri="{FF2B5EF4-FFF2-40B4-BE49-F238E27FC236}">
                <a16:creationId xmlns:a16="http://schemas.microsoft.com/office/drawing/2014/main" id="{50273048-C1AE-C54E-A589-45446D1A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7237" y="652694"/>
            <a:ext cx="3902895" cy="26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RAPE COSMETICS: Sapone doccia al mosto di uva">
            <a:extLst>
              <a:ext uri="{FF2B5EF4-FFF2-40B4-BE49-F238E27FC236}">
                <a16:creationId xmlns:a16="http://schemas.microsoft.com/office/drawing/2014/main" id="{F9381697-AEAC-7D46-A275-53E3645C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546" y="4577420"/>
            <a:ext cx="3422454" cy="228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hi Siamo • Orange Fiber">
            <a:extLst>
              <a:ext uri="{FF2B5EF4-FFF2-40B4-BE49-F238E27FC236}">
                <a16:creationId xmlns:a16="http://schemas.microsoft.com/office/drawing/2014/main" id="{C69D31BB-2336-AD40-B602-E1EDD4D5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277" y="3627291"/>
            <a:ext cx="4695736" cy="323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8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657E1A-C54B-D140-98D2-DB46E68F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FCE28B-9346-F242-98AE-15CF8139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4B0B8F-6722-6A4F-9F2E-40243971B2A5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"/>
          <a:stretch/>
        </p:blipFill>
        <p:spPr>
          <a:xfrm>
            <a:off x="-2537011" y="-1353671"/>
            <a:ext cx="14926235" cy="89736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3D2977-833E-6544-AB92-D45F394BB2C6}"/>
              </a:ext>
            </a:extLst>
          </p:cNvPr>
          <p:cNvSpPr txBox="1"/>
          <p:nvPr/>
        </p:nvSpPr>
        <p:spPr>
          <a:xfrm>
            <a:off x="6197608" y="3076683"/>
            <a:ext cx="462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  <a:hlinkClick r:id="rId3"/>
              </a:rPr>
              <a:t>roberto.cavallo@cooperica.it</a:t>
            </a:r>
            <a:r>
              <a:rPr lang="it-IT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9218" name="Picture 2" descr="ERICA - Educazione Ricerca Informazione Comunicazione Ambientale">
            <a:extLst>
              <a:ext uri="{FF2B5EF4-FFF2-40B4-BE49-F238E27FC236}">
                <a16:creationId xmlns:a16="http://schemas.microsoft.com/office/drawing/2014/main" id="{3060DD9B-F7C7-A14C-83B4-3F5FC8AA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5384" y="6329810"/>
            <a:ext cx="2246616" cy="6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1D0B00-34C9-7C4C-B456-D5A3FE4EEB65}"/>
              </a:ext>
            </a:extLst>
          </p:cNvPr>
          <p:cNvSpPr txBox="1"/>
          <p:nvPr/>
        </p:nvSpPr>
        <p:spPr>
          <a:xfrm>
            <a:off x="8985606" y="2168526"/>
            <a:ext cx="2083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chemeClr val="bg1">
                    <a:lumMod val="85000"/>
                  </a:schemeClr>
                </a:solidFill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43895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E736D-FB18-A246-A718-1F9A93B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4E0459-275D-E947-AC91-4D83B2B1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F0507C-6E59-2E46-93C3-3CA3207262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71" y="0"/>
            <a:ext cx="11600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E736D-FB18-A246-A718-1F9A93B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A722F1-02FB-2B4E-B4DC-4E2426475A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455"/>
            <a:ext cx="12192000" cy="65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5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E736D-FB18-A246-A718-1F9A93B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1DC9FB-D1C8-1A4D-9DDD-2F27355DEC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196"/>
            <a:ext cx="12192000" cy="65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0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E736D-FB18-A246-A718-1F9A93B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3D33BE-8B6F-334C-AC38-85C2B913C6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455"/>
            <a:ext cx="12192000" cy="65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4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E736D-FB18-A246-A718-1F9A93B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888365-D2A4-7142-97BB-0D4050D869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22" y="0"/>
            <a:ext cx="1001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9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E736D-FB18-A246-A718-1F9A93B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pic>
        <p:nvPicPr>
          <p:cNvPr id="2050" name="Picture 2" descr="Nel grafico la datta della vendemmia rispetto alla media (linea tratteggiata)">
            <a:extLst>
              <a:ext uri="{FF2B5EF4-FFF2-40B4-BE49-F238E27FC236}">
                <a16:creationId xmlns:a16="http://schemas.microsoft.com/office/drawing/2014/main" id="{EBFAB1CB-0965-F847-9410-6C9B24999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234" y="1212350"/>
            <a:ext cx="6290587" cy="461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69B533-F780-984D-BBE6-E03382C01A9D}"/>
              </a:ext>
            </a:extLst>
          </p:cNvPr>
          <p:cNvSpPr txBox="1"/>
          <p:nvPr/>
        </p:nvSpPr>
        <p:spPr>
          <a:xfrm>
            <a:off x="2658437" y="5825447"/>
            <a:ext cx="6588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Elisabeth</a:t>
            </a:r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 </a:t>
            </a:r>
            <a:r>
              <a:rPr lang="it-IT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Wolkovich</a:t>
            </a:r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, [Harvard </a:t>
            </a:r>
            <a:r>
              <a:rPr lang="it-IT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University</a:t>
            </a:r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] - Benjamin Cook [</a:t>
            </a:r>
            <a:r>
              <a:rPr lang="it-IT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Goddard</a:t>
            </a:r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 </a:t>
            </a:r>
            <a:r>
              <a:rPr lang="it-IT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Institute</a:t>
            </a:r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 for Space </a:t>
            </a:r>
            <a:r>
              <a:rPr lang="it-IT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Studies</a:t>
            </a:r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 Nasa Columbia </a:t>
            </a:r>
            <a:r>
              <a:rPr lang="it-IT" b="0" i="0" u="none" strike="noStrike" dirty="0" err="1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University</a:t>
            </a:r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]</a:t>
            </a:r>
            <a:endParaRPr lang="it-IT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DDD1B5-3AC5-CB49-BBE1-1DE9543D1550}"/>
              </a:ext>
            </a:extLst>
          </p:cNvPr>
          <p:cNvSpPr txBox="1"/>
          <p:nvPr/>
        </p:nvSpPr>
        <p:spPr>
          <a:xfrm>
            <a:off x="3665306" y="76437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chemeClr val="tx1">
                    <a:lumMod val="95000"/>
                  </a:schemeClr>
                </a:solidFill>
                <a:effectLst/>
                <a:latin typeface="sole_text"/>
              </a:rPr>
              <a:t>data vendemmia in Francia negli ultimi 400 anni </a:t>
            </a:r>
            <a:endParaRPr lang="it-IT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7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E736D-FB18-A246-A718-1F9A93B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EB7BDC-9733-EE44-A8C6-418E556B8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960007" cy="69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838A1F-159B-D94B-A820-835B20BA3953}"/>
              </a:ext>
            </a:extLst>
          </p:cNvPr>
          <p:cNvSpPr txBox="1"/>
          <p:nvPr/>
        </p:nvSpPr>
        <p:spPr>
          <a:xfrm>
            <a:off x="2717393" y="210558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Ricostruzione </a:t>
            </a:r>
            <a:r>
              <a:rPr lang="it-IT" b="1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delle date di vendemmia in Borgogna </a:t>
            </a:r>
            <a:r>
              <a:rPr lang="it-IT" b="0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degli ultimi 667 anni, pubblicata dalla rivista scientifica </a:t>
            </a:r>
            <a:r>
              <a:rPr lang="it-IT" b="1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“</a:t>
            </a:r>
            <a:r>
              <a:rPr lang="it-IT" b="1" i="0" u="none" strike="noStrike" dirty="0" err="1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Climate</a:t>
            </a:r>
            <a:r>
              <a:rPr lang="it-IT" b="1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 of the </a:t>
            </a:r>
            <a:r>
              <a:rPr lang="it-IT" b="1" i="0" u="none" strike="noStrike" dirty="0" err="1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Past</a:t>
            </a:r>
            <a:r>
              <a:rPr lang="it-IT" b="0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” della </a:t>
            </a:r>
            <a:r>
              <a:rPr lang="it-IT" b="1" i="0" u="none" strike="noStrike" dirty="0" err="1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European</a:t>
            </a:r>
            <a:r>
              <a:rPr lang="it-IT" b="1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Geosciences</a:t>
            </a:r>
            <a:r>
              <a:rPr lang="it-IT" b="1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 Union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013651-B691-D549-A778-AD0F8366073A}"/>
              </a:ext>
            </a:extLst>
          </p:cNvPr>
          <p:cNvSpPr txBox="1"/>
          <p:nvPr/>
        </p:nvSpPr>
        <p:spPr>
          <a:xfrm>
            <a:off x="2619910" y="5401129"/>
            <a:ext cx="68546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Si sono verificati anni particolarmente caldi in tutti i sette secoli considerati, ma soltanto dal 1988 il fenomeno è diventato costante: nell’</a:t>
            </a:r>
            <a:r>
              <a:rPr lang="it-IT" sz="1400" b="1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ultimo trentennio</a:t>
            </a:r>
            <a:r>
              <a:rPr lang="it-IT" sz="1400" b="0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 la data di inizio della vendemmia è anticipata in media </a:t>
            </a:r>
            <a:r>
              <a:rPr lang="it-IT" sz="1400" b="1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di 13 giorni</a:t>
            </a:r>
            <a:r>
              <a:rPr lang="it-IT" sz="1400" b="0" i="0" u="none" strike="noStrike" dirty="0">
                <a:solidFill>
                  <a:srgbClr val="1A171B"/>
                </a:solidFill>
                <a:effectLst/>
                <a:latin typeface="Trebuchet MS" panose="020B0703020202090204" pitchFamily="34" charset="0"/>
              </a:rPr>
              <a:t> rispetto a tutti gli anni precedenti. Anni particolarmente caldi, con vendemmie precoci, si sono verificati nel 1556, nel 1719, nel 1822 e nel 1893, ma 8 delle 16 estati con le più alte temperature si sono verificate dal 2003 in avanti.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10976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F9C3-B829-CE42-B7F8-68435B59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358" y="4966504"/>
            <a:ext cx="8610600" cy="1293028"/>
          </a:xfrm>
        </p:spPr>
        <p:txBody>
          <a:bodyPr/>
          <a:lstStyle/>
          <a:p>
            <a:r>
              <a:rPr lang="it-IT" sz="2400" dirty="0"/>
              <a:t>L’economia circolare dell’</a:t>
            </a:r>
            <a:r>
              <a:rPr lang="it-IT" dirty="0"/>
              <a:t>ACQUA</a:t>
            </a:r>
          </a:p>
        </p:txBody>
      </p:sp>
    </p:spTree>
    <p:extLst>
      <p:ext uri="{BB962C8B-B14F-4D97-AF65-F5344CB8AC3E}">
        <p14:creationId xmlns:p14="http://schemas.microsoft.com/office/powerpoint/2010/main" val="3389047506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209</Words>
  <Application>Microsoft Macintosh PowerPoint</Application>
  <PresentationFormat>Widescreen</PresentationFormat>
  <Paragraphs>26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sole_text</vt:lpstr>
      <vt:lpstr>Trebuchet MS</vt:lpstr>
      <vt:lpstr>Scia di vapore</vt:lpstr>
      <vt:lpstr>I vantaggi economici per le aziende agricole con un approccio attento all’economia circolare</vt:lpstr>
      <vt:lpstr>   </vt:lpstr>
      <vt:lpstr>   </vt:lpstr>
      <vt:lpstr>   </vt:lpstr>
      <vt:lpstr>   </vt:lpstr>
      <vt:lpstr>   </vt:lpstr>
      <vt:lpstr>   </vt:lpstr>
      <vt:lpstr>   </vt:lpstr>
      <vt:lpstr>L’economia circolare dell’ACQUA</vt:lpstr>
      <vt:lpstr>Presentazione standard di PowerPoint</vt:lpstr>
      <vt:lpstr>Presentazione standard di PowerPoint</vt:lpstr>
      <vt:lpstr>L’economia circolare dell’ENERGIA</vt:lpstr>
      <vt:lpstr>Presentazione standard di PowerPoint</vt:lpstr>
      <vt:lpstr>L’economia circolare I MATERIALI</vt:lpstr>
      <vt:lpstr>Il compostaggio</vt:lpstr>
      <vt:lpstr>Le chiusure</vt:lpstr>
      <vt:lpstr>L’economia circolare I SOTTOPRODOTTI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sostenibilità ai tempi del Covid19</dc:title>
  <dc:creator>Roberto Cavallo</dc:creator>
  <cp:lastModifiedBy>Roberto Cavallo</cp:lastModifiedBy>
  <cp:revision>23</cp:revision>
  <dcterms:created xsi:type="dcterms:W3CDTF">2020-05-03T09:24:51Z</dcterms:created>
  <dcterms:modified xsi:type="dcterms:W3CDTF">2022-05-08T20:00:41Z</dcterms:modified>
</cp:coreProperties>
</file>